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56" r:id="rId5"/>
    <p:sldId id="257" r:id="rId6"/>
    <p:sldId id="264" r:id="rId7"/>
    <p:sldId id="265" r:id="rId8"/>
    <p:sldId id="329" r:id="rId9"/>
    <p:sldId id="323" r:id="rId10"/>
    <p:sldId id="352" r:id="rId11"/>
    <p:sldId id="305" r:id="rId12"/>
    <p:sldId id="363" r:id="rId13"/>
    <p:sldId id="353" r:id="rId14"/>
    <p:sldId id="355" r:id="rId15"/>
    <p:sldId id="356" r:id="rId16"/>
    <p:sldId id="357" r:id="rId17"/>
    <p:sldId id="358" r:id="rId18"/>
    <p:sldId id="359" r:id="rId19"/>
    <p:sldId id="361" r:id="rId20"/>
    <p:sldId id="362" r:id="rId21"/>
  </p:sldIdLst>
  <p:sldSz cx="12192000" cy="6858000"/>
  <p:notesSz cx="6858000" cy="9144000"/>
  <p:defaultTextStyle>
    <a:defPPr>
      <a:defRPr lang="it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4"/>
    <p:restoredTop sz="94676"/>
  </p:normalViewPr>
  <p:slideViewPr>
    <p:cSldViewPr snapToGrid="0">
      <p:cViewPr varScale="1">
        <p:scale>
          <a:sx n="110" d="100"/>
          <a:sy n="110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ranci/Desktop/MIMESIS/fondazione%20feltrinelli/Cartel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 sz="1800" b="1"/>
              <a:t>Tasso ponderato di mortalità (su ricoverati) nelle case di riposo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it-C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tasso ponderato mortalità nelle RSA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Spagna</c:v>
                </c:pt>
                <c:pt idx="1">
                  <c:v>Italia</c:v>
                </c:pt>
                <c:pt idx="2">
                  <c:v>Regno Unito</c:v>
                </c:pt>
                <c:pt idx="3">
                  <c:v>Belgio</c:v>
                </c:pt>
                <c:pt idx="4">
                  <c:v>Svezia </c:v>
                </c:pt>
                <c:pt idx="5">
                  <c:v>Francia</c:v>
                </c:pt>
                <c:pt idx="6">
                  <c:v>Danimarca</c:v>
                </c:pt>
                <c:pt idx="7">
                  <c:v>Austria</c:v>
                </c:pt>
                <c:pt idx="8">
                  <c:v>Germania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10.1</c:v>
                </c:pt>
                <c:pt idx="1">
                  <c:v>9.1999999999999993</c:v>
                </c:pt>
                <c:pt idx="2">
                  <c:v>8.3000000000000007</c:v>
                </c:pt>
                <c:pt idx="3">
                  <c:v>6</c:v>
                </c:pt>
                <c:pt idx="4">
                  <c:v>5.5</c:v>
                </c:pt>
                <c:pt idx="5">
                  <c:v>5.3</c:v>
                </c:pt>
                <c:pt idx="6">
                  <c:v>4.8</c:v>
                </c:pt>
                <c:pt idx="7">
                  <c:v>3.9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81-554A-9423-336D8DE7D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7"/>
        <c:axId val="1140830047"/>
        <c:axId val="1289724303"/>
      </c:barChart>
      <c:catAx>
        <c:axId val="1140830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A"/>
          </a:p>
        </c:txPr>
        <c:crossAx val="1289724303"/>
        <c:crosses val="autoZero"/>
        <c:auto val="1"/>
        <c:lblAlgn val="ctr"/>
        <c:lblOffset val="100"/>
        <c:noMultiLvlLbl val="0"/>
      </c:catAx>
      <c:valAx>
        <c:axId val="1289724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A"/>
          </a:p>
        </c:txPr>
        <c:crossAx val="11408300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C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F0B94-3559-BC0E-779F-4C44CCA9F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8D44A5-8389-C23E-2A63-9B24C9440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D9E1F2-5493-BDB6-34DC-A75EC905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44F4FC-5FDA-4992-F69B-6004C093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7EF650-772D-C665-3A07-59BDAA8E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201281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7D1F-73C2-C98D-66D9-764A52C3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BAD9FB-CD57-8B85-4F4F-F1694436E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F3DFD2-486F-2213-2A4A-D00A44F8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0F6D43-14B1-14C0-45F4-6A275382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53BE0B-10DB-3FED-D9AB-E40BEB06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69205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276A4DD-B20E-26AA-3F06-B58F9FA97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5A9CA8-4108-4D7B-6171-2281A0451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C8D70F-9B36-47FD-8516-5BCF33BD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5BEB4E-475B-9280-64CD-0BCA46B9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6717FD-E0EB-90DB-ACAA-0E1D89BB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195324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90DDA-1B82-E560-D5CB-A53776ED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D20112-4F73-A56F-A860-B249E2B2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11FF5E-DBBC-BFB7-D4C4-61DD8FADA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77CC95-57B2-D0A3-AA93-19AFBC96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45C238-7E8E-EE55-FB89-7B2D2E90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86005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46CB3-D015-0F85-9164-9A74D403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B198C3-A8D2-9689-47EC-F54462F31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4E8F75-2AEF-0F5C-0029-CA7DBF100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E09345-FC6F-62F8-51DF-359938810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5DCA96-EA7E-1E53-4039-D1435778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57707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A5030-518B-9798-0853-C0511C3A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51B1BF-EA0D-0C38-7AD6-6B5EF8133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630DA6-F058-B487-6B93-DD1F4A41A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BD149E-287E-FE6B-FE5D-50F8FF4E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D94367-E6AB-88D2-3303-98EF1E70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6FB8FE-A5D8-F925-556F-06B8366A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29855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9EA37-B3F9-BC04-A5FD-9B4EE5A2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F341CC-14E3-2F0B-FBA7-CBC7BA6E1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3F45C9-1FF0-2546-87EB-BAA56A008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1116FBC-46C4-30BD-7B4D-30CB5B752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45A64F7-7ECE-BA21-ACE4-FEDBDDBB8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5EA5B68-5CA3-5E06-6BA7-DAF2C526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FD49AD-13AC-B379-9AEC-96CC41A6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0FA43E6-1AB0-83AB-D391-03B426DC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200245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09967-8AD7-FC54-9CAA-13DF076EC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3FE7163-677B-10AA-7853-ECA90D3E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FD5AE4-8994-7A38-DD0F-1AFE1BF7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82081ED-F331-2D4A-98A4-655A2FAB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303220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5E81BF-89B8-3DFF-BEA1-BD3BD0F7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7FC105-E4E2-87AF-3AEC-3484384E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60C607-97DD-474D-46C8-E74CDFB5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103420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9E16A-2E2E-367C-BD09-45A682E85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274638-1FA0-4B23-9F16-BFD65680B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1D8D04-2C91-F618-B2FD-35794E3FE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D71EF6-21F8-17C0-7ADC-5E57A5DD0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3A8107-29CA-2CC0-2109-63672AE2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BE6572-C554-7A47-05D2-B58E418A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127768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ABBF-D7A9-ECEB-40E0-046B6CD6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A2ADB2E-00BF-2B08-E1D4-E3B907398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A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108D216-C511-1DE0-A11C-478628E0D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11E653-E98D-7C50-D7E4-E05234EEB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F6E0DE-8C30-E4C3-F44A-AC630C4A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A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24828E-B729-91C1-4D0F-8284AA2FA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49639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DCAC63-9E22-78B1-4798-7EC1367A5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CA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297C14-D1B9-A94B-E808-DEC8769DB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A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441FB9-9A07-0B2E-4A40-407C479199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DE3CD-FCBB-FB48-95AA-FCD9B480C43C}" type="datetimeFigureOut">
              <a:rPr lang="it-CA" smtClean="0"/>
              <a:t>2024-03-25</a:t>
            </a:fld>
            <a:endParaRPr lang="it-CA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F88045-619F-2BCF-5157-DFDA1752F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CA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3181F1-DF42-5B8D-8AFA-60C5A8918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1227D9-A856-CF43-9C20-D4BFA65610AD}" type="slidenum">
              <a:rPr lang="it-CA" smtClean="0"/>
              <a:t>‹N›</a:t>
            </a:fld>
            <a:endParaRPr lang="it-CA"/>
          </a:p>
        </p:txBody>
      </p:sp>
    </p:spTree>
    <p:extLst>
      <p:ext uri="{BB962C8B-B14F-4D97-AF65-F5344CB8AC3E}">
        <p14:creationId xmlns:p14="http://schemas.microsoft.com/office/powerpoint/2010/main" val="304597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014BD2-9612-CEDF-2E49-45F44D17D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5" y="859406"/>
            <a:ext cx="10722429" cy="2950594"/>
          </a:xfrm>
        </p:spPr>
        <p:txBody>
          <a:bodyPr>
            <a:normAutofit/>
          </a:bodyPr>
          <a:lstStyle/>
          <a:p>
            <a:r>
              <a:rPr lang="it-CA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  <a:t>Apprendere dal disastro. </a:t>
            </a:r>
            <a:br>
              <a:rPr lang="it-CA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it-IT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  <a:t>L</a:t>
            </a:r>
            <a:r>
              <a:rPr lang="it-CA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  <a:t>a pandemia nelle RSA come stress test: cosa possiamo imparare per riformare il sistema</a:t>
            </a:r>
            <a:br>
              <a:rPr lang="it-CA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</a:br>
            <a:br>
              <a:rPr lang="it-CA" sz="36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it-CA" sz="24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  <a:t>Costanzo Ranci</a:t>
            </a:r>
            <a:br>
              <a:rPr lang="it-CA" sz="24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</a:br>
            <a:r>
              <a:rPr lang="it-CA" sz="2400" b="1" i="1" dirty="0">
                <a:solidFill>
                  <a:srgbClr val="C00000"/>
                </a:solidFill>
                <a:latin typeface="Helvetica" pitchFamily="2" charset="0"/>
                <a:ea typeface="+mn-ea"/>
                <a:cs typeface="+mn-cs"/>
              </a:rPr>
              <a:t>Politecnico di Milano</a:t>
            </a:r>
            <a:endParaRPr lang="it-CA" sz="3600" b="1" i="1" dirty="0">
              <a:solidFill>
                <a:srgbClr val="C00000"/>
              </a:solidFill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DC4C3B-23B7-8192-FBBE-67737AF5C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4038"/>
            <a:ext cx="9144000" cy="1655762"/>
          </a:xfrm>
        </p:spPr>
        <p:txBody>
          <a:bodyPr/>
          <a:lstStyle/>
          <a:p>
            <a:r>
              <a:rPr lang="it-IT" b="1" i="1" dirty="0">
                <a:solidFill>
                  <a:srgbClr val="153992"/>
                </a:solidFill>
                <a:latin typeface="Helvetica" pitchFamily="2" charset="0"/>
              </a:rPr>
              <a:t>G</a:t>
            </a:r>
            <a:r>
              <a:rPr lang="it-IT" b="1" i="1" dirty="0">
                <a:solidFill>
                  <a:srgbClr val="153992"/>
                </a:solidFill>
                <a:effectLst/>
                <a:latin typeface="Helvetica" pitchFamily="2" charset="0"/>
              </a:rPr>
              <a:t>arantire le cure di lunga durata del Servizio sanitario nazionale a casa, in Rsa e nel fine vita</a:t>
            </a:r>
          </a:p>
          <a:p>
            <a:r>
              <a:rPr lang="it-IT" b="1" i="1" dirty="0">
                <a:solidFill>
                  <a:srgbClr val="153992"/>
                </a:solidFill>
                <a:latin typeface="Helvetica" pitchFamily="2" charset="0"/>
              </a:rPr>
              <a:t>Verona 25 marzo 2024</a:t>
            </a:r>
            <a:endParaRPr lang="it-IT" dirty="0">
              <a:solidFill>
                <a:srgbClr val="153992"/>
              </a:solidFill>
              <a:effectLst/>
              <a:latin typeface="Helvetica" pitchFamily="2" charset="0"/>
            </a:endParaRPr>
          </a:p>
          <a:p>
            <a:endParaRPr lang="it-CA" dirty="0"/>
          </a:p>
        </p:txBody>
      </p:sp>
    </p:spTree>
    <p:extLst>
      <p:ext uri="{BB962C8B-B14F-4D97-AF65-F5344CB8AC3E}">
        <p14:creationId xmlns:p14="http://schemas.microsoft.com/office/powerpoint/2010/main" val="155666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mai? 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2071595" y="1416779"/>
            <a:ext cx="8359753" cy="34592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it-IT" b="1" dirty="0"/>
              <a:t>la strage era “</a:t>
            </a:r>
            <a:r>
              <a:rPr lang="it-IT" b="1" i="1" dirty="0"/>
              <a:t>inevitabile</a:t>
            </a:r>
            <a:r>
              <a:rPr lang="it-IT" dirty="0"/>
              <a:t>”: la grande concentrazione di persone con elevata fragilità ha rappresentato il “detonatore” inevitabile per lo scoppio della strage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324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it-IT" sz="2539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Incremento nel numero di morti in marzo-aprile (</a:t>
            </a:r>
            <a:r>
              <a:rPr lang="it-IT" sz="2539" dirty="0" err="1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ref</a:t>
            </a:r>
            <a:r>
              <a:rPr lang="it-IT" sz="2539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. 2019) per età, </a:t>
            </a:r>
            <a:br>
              <a:rPr lang="it-IT" sz="2539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</a:br>
            <a:r>
              <a:rPr lang="it-IT" sz="2539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residenti a casa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900" y="1610301"/>
            <a:ext cx="8952201" cy="4595585"/>
          </a:xfrm>
          <a:prstGeom prst="rect">
            <a:avLst/>
          </a:prstGeom>
        </p:spPr>
      </p:pic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9109A792-CBAC-1649-B019-71E1D2E4AE1D}"/>
              </a:ext>
            </a:extLst>
          </p:cNvPr>
          <p:cNvSpPr txBox="1">
            <a:spLocks/>
          </p:cNvSpPr>
          <p:nvPr/>
        </p:nvSpPr>
        <p:spPr>
          <a:xfrm>
            <a:off x="7737052" y="6317247"/>
            <a:ext cx="2131022" cy="247200"/>
          </a:xfrm>
          <a:prstGeom prst="rect">
            <a:avLst/>
          </a:prstGeom>
        </p:spPr>
        <p:txBody>
          <a:bodyPr vert="horz" lIns="82918" tIns="41459" rIns="82918" bIns="4145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088" i="1" dirty="0">
                <a:latin typeface="Helvetica" pitchFamily="2" charset="0"/>
              </a:rPr>
              <a:t>Fonte</a:t>
            </a:r>
            <a:r>
              <a:rPr lang="it-IT" sz="1088" dirty="0">
                <a:latin typeface="Helvetica" pitchFamily="2" charset="0"/>
              </a:rPr>
              <a:t>: elaborazioni su dati Istat </a:t>
            </a:r>
          </a:p>
          <a:p>
            <a:pPr marL="0" indent="0">
              <a:buNone/>
            </a:pPr>
            <a:endParaRPr lang="it-IT" sz="1088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1088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40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36ADF-F478-3413-6BB7-3BA3F81C2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76598-4631-B5A0-661D-BB64ECA89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mai? alcune piste interpretative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5B264CD-358E-794C-CAF9-98093A95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1595" y="1416779"/>
            <a:ext cx="8359753" cy="34592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la strage era “</a:t>
            </a:r>
            <a:r>
              <a:rPr lang="it-IT" b="1" i="1" dirty="0">
                <a:solidFill>
                  <a:schemeClr val="bg1">
                    <a:lumMod val="65000"/>
                  </a:schemeClr>
                </a:solidFill>
              </a:rPr>
              <a:t>inevitabile</a:t>
            </a: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”: la grande concentrazione di persone con elevata fragilità ha rappresentato il “detonatore” inevitabile per lo scoppio della strage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it-IT" sz="2800" b="1" dirty="0"/>
              <a:t>la strage era “</a:t>
            </a:r>
            <a:r>
              <a:rPr lang="it-IT" sz="2800" b="1" i="1" dirty="0"/>
              <a:t>annunciata</a:t>
            </a:r>
            <a:r>
              <a:rPr lang="it-IT" sz="2800" dirty="0"/>
              <a:t>”: la configurazione del settore prima (e dopo) la pandemia spiega i problemi prima descritti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endParaRPr lang="it-IT" dirty="0"/>
          </a:p>
          <a:p>
            <a:pPr marL="0" indent="0">
              <a:buClr>
                <a:srgbClr val="C00000"/>
              </a:buClr>
              <a:buNone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0966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cambiano le residenze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686974" y="1113300"/>
            <a:ext cx="8470813" cy="1755064"/>
          </a:xfrm>
          <a:prstGeom prst="rect">
            <a:avLst/>
          </a:prstGeom>
        </p:spPr>
        <p:txBody>
          <a:bodyPr vert="horz" lIns="82918" tIns="41459" rIns="82918" bIns="41459" rtlCol="0">
            <a:normAutofit fontScale="92500" lnSpcReduction="20000"/>
          </a:bodyPr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</a:pPr>
            <a:r>
              <a:rPr lang="it-IT" sz="2600" dirty="0"/>
              <a:t>Contrazione e staticità nell’offerta di posti letto, a fronte dell’aumento dell’invecchiamento della popolazione</a:t>
            </a:r>
          </a:p>
          <a:p>
            <a:pPr>
              <a:buClr>
                <a:srgbClr val="C00000"/>
              </a:buClr>
            </a:pPr>
            <a:endParaRPr lang="it-IT" sz="2600" dirty="0"/>
          </a:p>
          <a:p>
            <a:pPr>
              <a:buClr>
                <a:srgbClr val="C00000"/>
              </a:buClr>
            </a:pPr>
            <a:r>
              <a:rPr lang="it-IT" sz="2600" dirty="0"/>
              <a:t>Una popolazione sempre più anziana, fragile, che richiede un livello elevato di assistenza sanitaria </a:t>
            </a:r>
          </a:p>
          <a:p>
            <a:pPr marL="0" indent="0" defTabSz="72694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28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85ABCDA-94C5-A002-93CF-E590913A3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417" y="2868364"/>
            <a:ext cx="6049839" cy="363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spesa LTC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1700150" y="2014153"/>
            <a:ext cx="3760291" cy="301806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it-IT" dirty="0"/>
              <a:t>riduzione della copertura e crescita dell’utenza NA</a:t>
            </a:r>
            <a:br>
              <a:rPr lang="it-IT" dirty="0"/>
            </a:br>
            <a:r>
              <a:rPr lang="it-IT" dirty="0"/>
              <a:t>si collocano nel quadro </a:t>
            </a:r>
            <a:br>
              <a:rPr lang="it-IT" dirty="0"/>
            </a:br>
            <a:r>
              <a:rPr lang="it-IT" dirty="0"/>
              <a:t>di una politica nazionale </a:t>
            </a:r>
            <a:br>
              <a:rPr lang="it-IT" dirty="0"/>
            </a:br>
            <a:r>
              <a:rPr lang="it-IT" dirty="0"/>
              <a:t>sanitaria per LTC </a:t>
            </a:r>
            <a:br>
              <a:rPr lang="it-IT" dirty="0"/>
            </a:br>
            <a:r>
              <a:rPr lang="it-IT" dirty="0"/>
              <a:t>che rimane fortemente </a:t>
            </a:r>
            <a:br>
              <a:rPr lang="it-IT" dirty="0"/>
            </a:br>
            <a:r>
              <a:rPr lang="it-IT" dirty="0"/>
              <a:t>residuale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1734" y="2077825"/>
            <a:ext cx="4915265" cy="2954389"/>
          </a:xfrm>
          <a:prstGeom prst="rect">
            <a:avLst/>
          </a:prstGeom>
        </p:spPr>
      </p:pic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AC5A3EB1-0D0E-8542-8E4D-0D2948426ACD}"/>
              </a:ext>
            </a:extLst>
          </p:cNvPr>
          <p:cNvSpPr txBox="1">
            <a:spLocks/>
          </p:cNvSpPr>
          <p:nvPr/>
        </p:nvSpPr>
        <p:spPr>
          <a:xfrm>
            <a:off x="8703456" y="5290014"/>
            <a:ext cx="2131022" cy="247200"/>
          </a:xfrm>
          <a:prstGeom prst="rect">
            <a:avLst/>
          </a:prstGeom>
        </p:spPr>
        <p:txBody>
          <a:bodyPr vert="horz" lIns="82918" tIns="41459" rIns="82918" bIns="41459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088" i="1" dirty="0">
                <a:latin typeface="Helvetica" pitchFamily="2" charset="0"/>
              </a:rPr>
              <a:t>Fonte</a:t>
            </a:r>
            <a:r>
              <a:rPr lang="it-IT" sz="1088" dirty="0">
                <a:latin typeface="Helvetica" pitchFamily="2" charset="0"/>
              </a:rPr>
              <a:t>: elaborazioni su dati </a:t>
            </a:r>
            <a:r>
              <a:rPr lang="it-IT" sz="1088" dirty="0" err="1">
                <a:latin typeface="Helvetica" pitchFamily="2" charset="0"/>
              </a:rPr>
              <a:t>Oecd</a:t>
            </a:r>
            <a:r>
              <a:rPr lang="it-IT" sz="1088" dirty="0">
                <a:latin typeface="Helvetica" pitchFamily="2" charset="0"/>
              </a:rPr>
              <a:t> </a:t>
            </a:r>
          </a:p>
          <a:p>
            <a:pPr marL="0" indent="0">
              <a:buNone/>
            </a:pPr>
            <a:endParaRPr lang="it-IT" sz="2539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2539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716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Nella «morsa»…</a:t>
            </a:r>
          </a:p>
        </p:txBody>
      </p:sp>
      <p:sp>
        <p:nvSpPr>
          <p:cNvPr id="5" name="Rettangolo 4"/>
          <p:cNvSpPr/>
          <p:nvPr/>
        </p:nvSpPr>
        <p:spPr>
          <a:xfrm>
            <a:off x="2623094" y="1918098"/>
            <a:ext cx="7475565" cy="2603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64" b="1" dirty="0">
                <a:latin typeface="Calibri" panose="020F0502020204030204" pitchFamily="34" charset="0"/>
                <a:cs typeface="Calibri" panose="020F0502020204030204" pitchFamily="34" charset="0"/>
              </a:rPr>
              <a:t>RSA nella “morsa” tra condizioni più fragili dell’utenza e politica sanitaria residuale.</a:t>
            </a:r>
          </a:p>
          <a:p>
            <a:endParaRPr lang="it-IT" sz="3264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64" b="1" dirty="0">
                <a:latin typeface="Calibri" panose="020F0502020204030204" pitchFamily="34" charset="0"/>
                <a:cs typeface="Calibri" panose="020F0502020204030204" pitchFamily="34" charset="0"/>
              </a:rPr>
              <a:t> Quali implicazioni?</a:t>
            </a:r>
          </a:p>
          <a:p>
            <a:endParaRPr lang="it-IT" sz="3264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74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slittamento </a:t>
            </a:r>
            <a:b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verso componenti non retribuite del lavoro di cura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672" y="1235711"/>
            <a:ext cx="7662135" cy="4605433"/>
          </a:xfrm>
          <a:prstGeom prst="rect">
            <a:avLst/>
          </a:prstGeom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9109A792-CBAC-1649-B019-71E1D2E4AE1D}"/>
              </a:ext>
            </a:extLst>
          </p:cNvPr>
          <p:cNvSpPr txBox="1">
            <a:spLocks/>
          </p:cNvSpPr>
          <p:nvPr/>
        </p:nvSpPr>
        <p:spPr>
          <a:xfrm>
            <a:off x="7699785" y="6130915"/>
            <a:ext cx="2131022" cy="247200"/>
          </a:xfrm>
          <a:prstGeom prst="rect">
            <a:avLst/>
          </a:prstGeom>
        </p:spPr>
        <p:txBody>
          <a:bodyPr vert="horz" lIns="82918" tIns="41459" rIns="82918" bIns="4145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088" i="1" dirty="0">
                <a:latin typeface="Helvetica" pitchFamily="2" charset="0"/>
              </a:rPr>
              <a:t>Fonte</a:t>
            </a:r>
            <a:r>
              <a:rPr lang="it-IT" sz="1088" dirty="0">
                <a:latin typeface="Helvetica" pitchFamily="2" charset="0"/>
              </a:rPr>
              <a:t>: elaborazioni su dati Istat </a:t>
            </a:r>
          </a:p>
          <a:p>
            <a:pPr marL="0" indent="0">
              <a:buNone/>
            </a:pPr>
            <a:endParaRPr lang="it-IT" sz="1088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1088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04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slittamento </a:t>
            </a:r>
            <a:b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verso il lavoro di cura di tipo assistenziale o para-sanitario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887" y="1257373"/>
            <a:ext cx="8059182" cy="4844083"/>
          </a:xfrm>
          <a:prstGeom prst="rect">
            <a:avLst/>
          </a:prstGeom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9109A792-CBAC-1649-B019-71E1D2E4AE1D}"/>
              </a:ext>
            </a:extLst>
          </p:cNvPr>
          <p:cNvSpPr txBox="1">
            <a:spLocks/>
          </p:cNvSpPr>
          <p:nvPr/>
        </p:nvSpPr>
        <p:spPr>
          <a:xfrm>
            <a:off x="7725457" y="6289290"/>
            <a:ext cx="2131022" cy="247200"/>
          </a:xfrm>
          <a:prstGeom prst="rect">
            <a:avLst/>
          </a:prstGeom>
        </p:spPr>
        <p:txBody>
          <a:bodyPr vert="horz" lIns="82918" tIns="41459" rIns="82918" bIns="4145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088" i="1" dirty="0">
                <a:latin typeface="Helvetica" pitchFamily="2" charset="0"/>
              </a:rPr>
              <a:t>Fonte</a:t>
            </a:r>
            <a:r>
              <a:rPr lang="it-IT" sz="1088" dirty="0">
                <a:latin typeface="Helvetica" pitchFamily="2" charset="0"/>
              </a:rPr>
              <a:t>: elaborazioni su dati Istat </a:t>
            </a:r>
          </a:p>
          <a:p>
            <a:pPr marL="0" indent="0">
              <a:buNone/>
            </a:pPr>
            <a:endParaRPr lang="it-IT" sz="1088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1088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16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9766" y="0"/>
            <a:ext cx="9692468" cy="8223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it-IT" sz="3264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riduzione del minutaggio assistenziale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150" y="1290623"/>
            <a:ext cx="7727700" cy="4707186"/>
          </a:xfrm>
          <a:prstGeom prst="rect">
            <a:avLst/>
          </a:prstGeom>
        </p:spPr>
      </p:pic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D96E80DD-DDE9-BF40-AB5D-9337B6F5AC1F}"/>
              </a:ext>
            </a:extLst>
          </p:cNvPr>
          <p:cNvSpPr txBox="1">
            <a:spLocks/>
          </p:cNvSpPr>
          <p:nvPr/>
        </p:nvSpPr>
        <p:spPr>
          <a:xfrm>
            <a:off x="6096000" y="6159229"/>
            <a:ext cx="3891185" cy="306864"/>
          </a:xfrm>
          <a:prstGeom prst="rect">
            <a:avLst/>
          </a:prstGeom>
        </p:spPr>
        <p:txBody>
          <a:bodyPr vert="horz" lIns="82918" tIns="41459" rIns="82918" bIns="4145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088" i="1" dirty="0">
                <a:latin typeface="Helvetica" pitchFamily="2" charset="0"/>
              </a:rPr>
              <a:t>Fonte</a:t>
            </a:r>
            <a:r>
              <a:rPr lang="it-IT" sz="1088" dirty="0">
                <a:latin typeface="Helvetica" pitchFamily="2" charset="0"/>
              </a:rPr>
              <a:t>: Osservatorio Settoriale sulle RSA LIUC (in FNP 2018)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sz="1088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2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DB5B00-305B-9069-A998-524F0C5D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0647" cy="1325563"/>
          </a:xfrm>
        </p:spPr>
        <p:txBody>
          <a:bodyPr/>
          <a:lstStyle/>
          <a:p>
            <a:r>
              <a:rPr lang="it-CA" dirty="0"/>
              <a:t>Che fare?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1D6AAB-42D8-1D77-4046-FB2A9C266083}"/>
              </a:ext>
            </a:extLst>
          </p:cNvPr>
          <p:cNvSpPr txBox="1"/>
          <p:nvPr/>
        </p:nvSpPr>
        <p:spPr>
          <a:xfrm>
            <a:off x="783772" y="1851852"/>
            <a:ext cx="99414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Ristrutturare il dibattito pubblico</a:t>
            </a:r>
          </a:p>
          <a:p>
            <a:endParaRPr lang="it-IT" sz="2400" dirty="0"/>
          </a:p>
          <a:p>
            <a:r>
              <a:rPr lang="it-IT" sz="2400" dirty="0"/>
              <a:t>Il PNRR ha peggiorato la situazione: contro la criminalizzazione delle RSA, </a:t>
            </a:r>
          </a:p>
          <a:p>
            <a:r>
              <a:rPr lang="it-IT" sz="2400" dirty="0"/>
              <a:t>serve una nuova narrazione</a:t>
            </a:r>
          </a:p>
          <a:p>
            <a:endParaRPr lang="it-IT" sz="2400" dirty="0"/>
          </a:p>
          <a:p>
            <a:r>
              <a:rPr lang="it-IT" sz="2400" dirty="0"/>
              <a:t>Negare il fallimento durante la pandemia non consente la diagnosi e </a:t>
            </a:r>
          </a:p>
          <a:p>
            <a:r>
              <a:rPr lang="it-IT" sz="2400" dirty="0"/>
              <a:t>allontana la soluzione </a:t>
            </a:r>
            <a:endParaRPr lang="it-CA" sz="2400" dirty="0"/>
          </a:p>
        </p:txBody>
      </p:sp>
    </p:spTree>
    <p:extLst>
      <p:ext uri="{BB962C8B-B14F-4D97-AF65-F5344CB8AC3E}">
        <p14:creationId xmlns:p14="http://schemas.microsoft.com/office/powerpoint/2010/main" val="382846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3E612-3DB5-96FF-28D6-81C18257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A" dirty="0"/>
              <a:t>Indice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A94A58-94C0-A275-7F08-4D4C29B6C3A5}"/>
              </a:ext>
            </a:extLst>
          </p:cNvPr>
          <p:cNvSpPr txBox="1"/>
          <p:nvPr/>
        </p:nvSpPr>
        <p:spPr>
          <a:xfrm>
            <a:off x="925286" y="2383972"/>
            <a:ext cx="10150856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1. L</a:t>
            </a:r>
            <a:r>
              <a:rPr lang="it-CA" sz="3200" dirty="0"/>
              <a:t>a pandemia come stress test: i numeri del fallimento </a:t>
            </a:r>
          </a:p>
          <a:p>
            <a:endParaRPr lang="it-CA" sz="3200" dirty="0"/>
          </a:p>
          <a:p>
            <a:r>
              <a:rPr lang="it-CA" sz="3200" dirty="0"/>
              <a:t>2. Cosa non ha funzionato</a:t>
            </a:r>
          </a:p>
          <a:p>
            <a:endParaRPr lang="it-CA" sz="3200" dirty="0"/>
          </a:p>
          <a:p>
            <a:r>
              <a:rPr lang="it-CA" sz="3200" dirty="0"/>
              <a:t>3. Le cause: la situazione precedente</a:t>
            </a:r>
          </a:p>
          <a:p>
            <a:endParaRPr lang="it-CA" sz="3200" dirty="0"/>
          </a:p>
          <a:p>
            <a:r>
              <a:rPr lang="it-CA" sz="3200" dirty="0"/>
              <a:t>4. Che fare?</a:t>
            </a:r>
          </a:p>
          <a:p>
            <a:endParaRPr lang="it-CA" dirty="0"/>
          </a:p>
          <a:p>
            <a:endParaRPr lang="it-CA" dirty="0"/>
          </a:p>
        </p:txBody>
      </p:sp>
    </p:spTree>
    <p:extLst>
      <p:ext uri="{BB962C8B-B14F-4D97-AF65-F5344CB8AC3E}">
        <p14:creationId xmlns:p14="http://schemas.microsoft.com/office/powerpoint/2010/main" val="278773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EF60B3-839D-97A3-A142-C52DC9020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44EDD-DC8D-6593-39CA-D7C9F522B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0647" cy="1325563"/>
          </a:xfrm>
        </p:spPr>
        <p:txBody>
          <a:bodyPr/>
          <a:lstStyle/>
          <a:p>
            <a:r>
              <a:rPr lang="it-CA" dirty="0"/>
              <a:t>Che fare?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6A6E8DA-2CBC-4A65-0FC9-A867330E79FB}"/>
              </a:ext>
            </a:extLst>
          </p:cNvPr>
          <p:cNvSpPr txBox="1"/>
          <p:nvPr/>
        </p:nvSpPr>
        <p:spPr>
          <a:xfrm>
            <a:off x="783772" y="1851852"/>
            <a:ext cx="79990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Ricollocare le RSA al centro del sistema sanitario</a:t>
            </a:r>
          </a:p>
          <a:p>
            <a:endParaRPr lang="it-IT" sz="2400" dirty="0"/>
          </a:p>
          <a:p>
            <a:r>
              <a:rPr lang="it-IT" sz="2400" dirty="0"/>
              <a:t>Revisione della quota sanitaria e  uniformazione della classificazione a livello nazionale</a:t>
            </a:r>
          </a:p>
          <a:p>
            <a:endParaRPr lang="it-IT" sz="2400" dirty="0"/>
          </a:p>
          <a:p>
            <a:r>
              <a:rPr lang="it-IT" sz="2400" dirty="0"/>
              <a:t>Sostegno alla qualifica e remunerazione del personale</a:t>
            </a:r>
          </a:p>
          <a:p>
            <a:endParaRPr lang="it-IT" sz="2400" dirty="0"/>
          </a:p>
          <a:p>
            <a:r>
              <a:rPr lang="it-IT" sz="2400" dirty="0"/>
              <a:t>Incentivi alla riqualificazione degli spazi e innovazione nelle tipologie di residenza</a:t>
            </a:r>
          </a:p>
        </p:txBody>
      </p:sp>
    </p:spTree>
    <p:extLst>
      <p:ext uri="{BB962C8B-B14F-4D97-AF65-F5344CB8AC3E}">
        <p14:creationId xmlns:p14="http://schemas.microsoft.com/office/powerpoint/2010/main" val="254781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F1442C2-2837-058A-2C93-5323AD022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806251"/>
            <a:ext cx="7772400" cy="524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1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D1E75CD6-8AFD-9DF2-BE87-7144BAD75C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860193"/>
              </p:ext>
            </p:extLst>
          </p:nvPr>
        </p:nvGraphicFramePr>
        <p:xfrm>
          <a:off x="315686" y="388308"/>
          <a:ext cx="11462657" cy="6012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384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inea, Diagramma, testo, Carattere&#10;&#10;Descrizione generata automaticamente">
            <a:extLst>
              <a:ext uri="{FF2B5EF4-FFF2-40B4-BE49-F238E27FC236}">
                <a16:creationId xmlns:a16="http://schemas.microsoft.com/office/drawing/2014/main" id="{35CD3FDF-2026-5342-3964-7787E3B87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61728"/>
            <a:ext cx="10905066" cy="4934543"/>
          </a:xfrm>
          <a:prstGeom prst="rect">
            <a:avLst/>
          </a:prstGeom>
          <a:ln>
            <a:solidFill>
              <a:schemeClr val="accent1">
                <a:shade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544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vid-19: i casi in Italia alle ore 18 dell'8 marzo">
            <a:extLst>
              <a:ext uri="{FF2B5EF4-FFF2-40B4-BE49-F238E27FC236}">
                <a16:creationId xmlns:a16="http://schemas.microsoft.com/office/drawing/2014/main" id="{AF2AA24E-8474-CC98-F5BB-9488A817B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2243540"/>
            <a:ext cx="6222978" cy="347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ronavirus in Italia, il bollettino di oggi 8 marzo: 13.902 nuovi casi e  318 morti- Corriere.it">
            <a:extLst>
              <a:ext uri="{FF2B5EF4-FFF2-40B4-BE49-F238E27FC236}">
                <a16:creationId xmlns:a16="http://schemas.microsoft.com/office/drawing/2014/main" id="{78800E48-D2F1-937E-5763-08423AEB2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391" y="2243540"/>
            <a:ext cx="4611757" cy="347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BA99A1-AB88-BE4E-C10B-D9B24A76FD38}"/>
              </a:ext>
            </a:extLst>
          </p:cNvPr>
          <p:cNvSpPr txBox="1"/>
          <p:nvPr/>
        </p:nvSpPr>
        <p:spPr>
          <a:xfrm>
            <a:off x="3909391" y="471790"/>
            <a:ext cx="53761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/>
              <a:t>Mancanza di dati e informazioni</a:t>
            </a:r>
          </a:p>
        </p:txBody>
      </p:sp>
    </p:spTree>
    <p:extLst>
      <p:ext uri="{BB962C8B-B14F-4D97-AF65-F5344CB8AC3E}">
        <p14:creationId xmlns:p14="http://schemas.microsoft.com/office/powerpoint/2010/main" val="36654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E2E9BDD-399E-F20A-F958-2FAEB366B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42" y="1212574"/>
            <a:ext cx="10320544" cy="564542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4EAED0-5EA2-0373-60C5-94385126A0AA}"/>
              </a:ext>
            </a:extLst>
          </p:cNvPr>
          <p:cNvSpPr txBox="1"/>
          <p:nvPr/>
        </p:nvSpPr>
        <p:spPr>
          <a:xfrm>
            <a:off x="4301277" y="417361"/>
            <a:ext cx="38956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/>
              <a:t>No dibattito pubblico</a:t>
            </a:r>
          </a:p>
        </p:txBody>
      </p:sp>
    </p:spTree>
    <p:extLst>
      <p:ext uri="{BB962C8B-B14F-4D97-AF65-F5344CB8AC3E}">
        <p14:creationId xmlns:p14="http://schemas.microsoft.com/office/powerpoint/2010/main" val="216967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D0E2C28-287A-8D4F-B4E0-02BB192C3D58}"/>
              </a:ext>
            </a:extLst>
          </p:cNvPr>
          <p:cNvCxnSpPr>
            <a:cxnSpLocks/>
          </p:cNvCxnSpPr>
          <p:nvPr/>
        </p:nvCxnSpPr>
        <p:spPr>
          <a:xfrm flipH="1" flipV="1">
            <a:off x="6211723" y="1972929"/>
            <a:ext cx="6915" cy="5267054"/>
          </a:xfrm>
          <a:prstGeom prst="line">
            <a:avLst/>
          </a:prstGeom>
          <a:ln w="76200" cap="rnd" cmpd="sng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128FC12-ABA4-A94D-B34B-5B6306EEF258}"/>
              </a:ext>
            </a:extLst>
          </p:cNvPr>
          <p:cNvSpPr txBox="1"/>
          <p:nvPr/>
        </p:nvSpPr>
        <p:spPr>
          <a:xfrm>
            <a:off x="5674734" y="2066312"/>
            <a:ext cx="1067726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Feb 22 - 29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A84C9C-FC9B-DA4D-AD29-31D03D018894}"/>
              </a:ext>
            </a:extLst>
          </p:cNvPr>
          <p:cNvSpPr txBox="1"/>
          <p:nvPr/>
        </p:nvSpPr>
        <p:spPr>
          <a:xfrm>
            <a:off x="5676388" y="2692807"/>
            <a:ext cx="1067726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1 - 7 Mar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A828E7-249B-D846-B164-6148A4B34DF0}"/>
              </a:ext>
            </a:extLst>
          </p:cNvPr>
          <p:cNvSpPr txBox="1"/>
          <p:nvPr/>
        </p:nvSpPr>
        <p:spPr>
          <a:xfrm>
            <a:off x="5674734" y="3413847"/>
            <a:ext cx="1067726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8 - 14 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BF4B5E-AEF4-5646-A928-7F484AB88FD0}"/>
              </a:ext>
            </a:extLst>
          </p:cNvPr>
          <p:cNvSpPr txBox="1"/>
          <p:nvPr/>
        </p:nvSpPr>
        <p:spPr>
          <a:xfrm>
            <a:off x="5674734" y="4070792"/>
            <a:ext cx="1080895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15 - 21 Mar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E0DAF9-25C5-8546-AAB6-4D2D400A852A}"/>
              </a:ext>
            </a:extLst>
          </p:cNvPr>
          <p:cNvSpPr txBox="1"/>
          <p:nvPr/>
        </p:nvSpPr>
        <p:spPr>
          <a:xfrm>
            <a:off x="5674734" y="5261284"/>
            <a:ext cx="1080895" cy="4352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29 Mar - 4 Apr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A23950-F91B-5F4F-AA12-4EEA3F1E069F}"/>
              </a:ext>
            </a:extLst>
          </p:cNvPr>
          <p:cNvSpPr txBox="1"/>
          <p:nvPr/>
        </p:nvSpPr>
        <p:spPr>
          <a:xfrm>
            <a:off x="5674734" y="5890374"/>
            <a:ext cx="1067726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5 - 11 Apr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6FB4FA-09D1-B64A-9836-B9F4AF830BAB}"/>
              </a:ext>
            </a:extLst>
          </p:cNvPr>
          <p:cNvSpPr txBox="1"/>
          <p:nvPr/>
        </p:nvSpPr>
        <p:spPr>
          <a:xfrm>
            <a:off x="5674734" y="6445686"/>
            <a:ext cx="1067726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12 - 18 Apr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4A7BED-0903-6148-8681-B7E02973ED43}"/>
              </a:ext>
            </a:extLst>
          </p:cNvPr>
          <p:cNvSpPr txBox="1"/>
          <p:nvPr/>
        </p:nvSpPr>
        <p:spPr>
          <a:xfrm>
            <a:off x="5674734" y="4626104"/>
            <a:ext cx="1067731" cy="263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14" dirty="0">
                <a:solidFill>
                  <a:schemeClr val="tx1"/>
                </a:solidFill>
                <a:latin typeface="Helvetica" pitchFamily="2" charset="0"/>
                <a:cs typeface="Calibri" panose="020F0502020204030204" pitchFamily="34" charset="0"/>
              </a:rPr>
              <a:t>22 - 28 Mar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A903939-14DD-F040-9415-8C9EC61D9FDB}"/>
              </a:ext>
            </a:extLst>
          </p:cNvPr>
          <p:cNvSpPr txBox="1"/>
          <p:nvPr/>
        </p:nvSpPr>
        <p:spPr>
          <a:xfrm>
            <a:off x="1422484" y="1817076"/>
            <a:ext cx="4019923" cy="7621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451" dirty="0" err="1">
                <a:latin typeface="Helvetica" pitchFamily="2" charset="0"/>
                <a:cs typeface="Calibri" panose="020F0502020204030204" pitchFamily="34" charset="0"/>
              </a:rPr>
              <a:t>Circolare</a:t>
            </a:r>
            <a:r>
              <a:rPr lang="en-GB" sz="1451" dirty="0">
                <a:latin typeface="Helvetica" pitchFamily="2" charset="0"/>
                <a:cs typeface="Calibri" panose="020F0502020204030204" pitchFamily="34" charset="0"/>
              </a:rPr>
              <a:t> MS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blocca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visite</a:t>
            </a:r>
            <a:r>
              <a:rPr lang="en-GB" sz="1451" dirty="0">
                <a:latin typeface="Helvetica" pitchFamily="2" charset="0"/>
                <a:cs typeface="Calibri" panose="020F0502020204030204" pitchFamily="34" charset="0"/>
              </a:rPr>
              <a:t>, </a:t>
            </a:r>
            <a:r>
              <a:rPr lang="en-GB" sz="1451" dirty="0" err="1">
                <a:latin typeface="Helvetica" pitchFamily="2" charset="0"/>
                <a:cs typeface="Calibri" panose="020F0502020204030204" pitchFamily="34" charset="0"/>
              </a:rPr>
              <a:t>prescrive</a:t>
            </a:r>
            <a:r>
              <a:rPr lang="en-GB" sz="145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obbligo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di test e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distanziamento</a:t>
            </a:r>
            <a:r>
              <a:rPr lang="en-GB" sz="1451" dirty="0">
                <a:latin typeface="Helvetica" pitchFamily="2" charset="0"/>
                <a:cs typeface="Calibri" panose="020F0502020204030204" pitchFamily="34" charset="0"/>
              </a:rPr>
              <a:t>, </a:t>
            </a:r>
          </a:p>
          <a:p>
            <a:pPr algn="r"/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protezione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per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il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personale</a:t>
            </a:r>
            <a:endParaRPr lang="en-GB" sz="1451" b="1" dirty="0"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59080AE-EAB9-904A-80C1-B9E977A2007E}"/>
              </a:ext>
            </a:extLst>
          </p:cNvPr>
          <p:cNvSpPr txBox="1"/>
          <p:nvPr/>
        </p:nvSpPr>
        <p:spPr>
          <a:xfrm>
            <a:off x="3220920" y="1197822"/>
            <a:ext cx="2221487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539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cs typeface="Helvetica"/>
              </a:rPr>
              <a:t>Ospedali</a:t>
            </a: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B39E4371-7C29-BD4A-B9D3-D74ECEC0A257}"/>
              </a:ext>
            </a:extLst>
          </p:cNvPr>
          <p:cNvSpPr txBox="1"/>
          <p:nvPr/>
        </p:nvSpPr>
        <p:spPr>
          <a:xfrm>
            <a:off x="6890361" y="1197822"/>
            <a:ext cx="3482306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39" b="1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  <a:cs typeface="Helvetica"/>
              </a:rPr>
              <a:t>RSA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1249766" y="0"/>
            <a:ext cx="9692468" cy="822339"/>
          </a:xfrm>
          <a:prstGeom prst="rect">
            <a:avLst/>
          </a:prstGeom>
          <a:solidFill>
            <a:srgbClr val="002060"/>
          </a:solidFill>
        </p:spPr>
        <p:txBody>
          <a:bodyPr>
            <a:normAutofit/>
          </a:bodyPr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64" dirty="0" err="1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Lockdown</a:t>
            </a:r>
            <a:endParaRPr lang="it-IT" sz="3264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TextBox 43">
            <a:extLst>
              <a:ext uri="{FF2B5EF4-FFF2-40B4-BE49-F238E27FC236}">
                <a16:creationId xmlns:a16="http://schemas.microsoft.com/office/drawing/2014/main" id="{D2DC2222-C689-1B02-8C56-5AB3C987B136}"/>
              </a:ext>
            </a:extLst>
          </p:cNvPr>
          <p:cNvSpPr txBox="1"/>
          <p:nvPr/>
        </p:nvSpPr>
        <p:spPr>
          <a:xfrm>
            <a:off x="1386316" y="3276309"/>
            <a:ext cx="4019923" cy="5388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Lockdown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generale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del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paese</a:t>
            </a:r>
            <a:endParaRPr lang="en-GB" sz="1451" b="1" dirty="0">
              <a:latin typeface="Helvetica" pitchFamily="2" charset="0"/>
              <a:cs typeface="Calibri" panose="020F0502020204030204" pitchFamily="34" charset="0"/>
            </a:endParaRPr>
          </a:p>
          <a:p>
            <a:pPr algn="r"/>
            <a:endParaRPr lang="en-GB" sz="1451" dirty="0"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7" name="TextBox 65">
            <a:extLst>
              <a:ext uri="{FF2B5EF4-FFF2-40B4-BE49-F238E27FC236}">
                <a16:creationId xmlns:a16="http://schemas.microsoft.com/office/drawing/2014/main" id="{2B7D086E-0EA1-04E0-B612-31AAFE15DB52}"/>
              </a:ext>
            </a:extLst>
          </p:cNvPr>
          <p:cNvSpPr txBox="1"/>
          <p:nvPr/>
        </p:nvSpPr>
        <p:spPr>
          <a:xfrm>
            <a:off x="6864768" y="2343155"/>
            <a:ext cx="3943669" cy="7621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Blocco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delle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visite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in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alcune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regioni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. In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Lombardia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,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consentita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1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visita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per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paziente</a:t>
            </a:r>
            <a:endParaRPr lang="en-GB" sz="1451" b="1" dirty="0"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8" name="TextBox 68">
            <a:extLst>
              <a:ext uri="{FF2B5EF4-FFF2-40B4-BE49-F238E27FC236}">
                <a16:creationId xmlns:a16="http://schemas.microsoft.com/office/drawing/2014/main" id="{643B42FC-22E7-892D-7A2A-4490D867B505}"/>
              </a:ext>
            </a:extLst>
          </p:cNvPr>
          <p:cNvSpPr txBox="1"/>
          <p:nvPr/>
        </p:nvSpPr>
        <p:spPr>
          <a:xfrm>
            <a:off x="6844463" y="3201719"/>
            <a:ext cx="3949903" cy="7621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Blocco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nazionale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delle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visite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. In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Lombardia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, RSA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sono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invitate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ad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accettare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pazienti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COVID-19 in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dimissione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da H</a:t>
            </a:r>
            <a:endParaRPr lang="en-GB" sz="1451" dirty="0"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68">
            <a:extLst>
              <a:ext uri="{FF2B5EF4-FFF2-40B4-BE49-F238E27FC236}">
                <a16:creationId xmlns:a16="http://schemas.microsoft.com/office/drawing/2014/main" id="{51DC66D6-AF5D-7DFB-C069-309C1270FFF1}"/>
              </a:ext>
            </a:extLst>
          </p:cNvPr>
          <p:cNvSpPr txBox="1"/>
          <p:nvPr/>
        </p:nvSpPr>
        <p:spPr>
          <a:xfrm>
            <a:off x="6867613" y="4070792"/>
            <a:ext cx="3697298" cy="3155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Chiusura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dei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centri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diurni</a:t>
            </a:r>
            <a:endParaRPr lang="en-GB" sz="1451" dirty="0">
              <a:latin typeface="Helvetica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68">
            <a:extLst>
              <a:ext uri="{FF2B5EF4-FFF2-40B4-BE49-F238E27FC236}">
                <a16:creationId xmlns:a16="http://schemas.microsoft.com/office/drawing/2014/main" id="{94C96EA0-D2A7-1ADC-1524-7FC9A25CFA16}"/>
              </a:ext>
            </a:extLst>
          </p:cNvPr>
          <p:cNvSpPr txBox="1"/>
          <p:nvPr/>
        </p:nvSpPr>
        <p:spPr>
          <a:xfrm>
            <a:off x="6867613" y="4940042"/>
            <a:ext cx="3697298" cy="5388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In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Lombardia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,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pazienti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COVID-19 non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possono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essere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trasferiti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negli</a:t>
            </a:r>
            <a:r>
              <a:rPr lang="en-GB" sz="1451" b="1" dirty="0">
                <a:latin typeface="Helvetica" pitchFamily="2" charset="0"/>
                <a:cs typeface="Calibri" panose="020F0502020204030204" pitchFamily="34" charset="0"/>
              </a:rPr>
              <a:t> </a:t>
            </a:r>
            <a:r>
              <a:rPr lang="en-GB" sz="1451" b="1" dirty="0" err="1">
                <a:latin typeface="Helvetica" pitchFamily="2" charset="0"/>
                <a:cs typeface="Calibri" panose="020F0502020204030204" pitchFamily="34" charset="0"/>
              </a:rPr>
              <a:t>ospedali</a:t>
            </a:r>
            <a:endParaRPr lang="en-GB" sz="1451" dirty="0">
              <a:latin typeface="Helvetica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87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07" y="971898"/>
            <a:ext cx="9315585" cy="5713559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686093" y="6347148"/>
            <a:ext cx="6619826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14" dirty="0"/>
              <a:t>Fonte : ISS </a:t>
            </a:r>
            <a:r>
              <a:rPr lang="it-IT" sz="1814" dirty="0" err="1"/>
              <a:t>survey</a:t>
            </a:r>
            <a:r>
              <a:rPr lang="it-IT" sz="1814" dirty="0"/>
              <a:t>, </a:t>
            </a:r>
            <a:r>
              <a:rPr lang="it-IT" sz="1814" dirty="0" err="1"/>
              <a:t>May</a:t>
            </a:r>
            <a:r>
              <a:rPr lang="it-IT" sz="1814" dirty="0"/>
              <a:t> 5,  2020 e </a:t>
            </a:r>
            <a:r>
              <a:rPr lang="it-IT" sz="1814" dirty="0" err="1"/>
              <a:t>CdS</a:t>
            </a:r>
            <a:r>
              <a:rPr lang="it-IT" sz="1814" dirty="0"/>
              <a:t> su dati Regione Lombardia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C2672B0-7255-C37E-9567-E04B2AE2DC1F}"/>
              </a:ext>
            </a:extLst>
          </p:cNvPr>
          <p:cNvSpPr txBox="1">
            <a:spLocks/>
          </p:cNvSpPr>
          <p:nvPr/>
        </p:nvSpPr>
        <p:spPr>
          <a:xfrm>
            <a:off x="1249766" y="0"/>
            <a:ext cx="9692468" cy="822339"/>
          </a:xfrm>
          <a:prstGeom prst="rect">
            <a:avLst/>
          </a:prstGeom>
          <a:solidFill>
            <a:srgbClr val="002060"/>
          </a:solidFill>
        </p:spPr>
        <p:txBody>
          <a:bodyPr>
            <a:normAutofit/>
          </a:bodyPr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64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Test diagnostici</a:t>
            </a:r>
          </a:p>
        </p:txBody>
      </p:sp>
    </p:spTree>
    <p:extLst>
      <p:ext uri="{BB962C8B-B14F-4D97-AF65-F5344CB8AC3E}">
        <p14:creationId xmlns:p14="http://schemas.microsoft.com/office/powerpoint/2010/main" val="1950813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559</Words>
  <Application>Microsoft Macintosh PowerPoint</Application>
  <PresentationFormat>Widescreen</PresentationFormat>
  <Paragraphs>79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Helvetica</vt:lpstr>
      <vt:lpstr>Tema di Office</vt:lpstr>
      <vt:lpstr>Apprendere dal disastro.  La pandemia nelle RSA come stress test: cosa possiamo imparare per riformare il sistema  Costanzo Ranci Politecnico di Milano</vt:lpstr>
      <vt:lpstr>Indice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Come mai? </vt:lpstr>
      <vt:lpstr>Incremento nel numero di morti in marzo-aprile (ref. 2019) per età,  residenti a casa</vt:lpstr>
      <vt:lpstr>Come mai? alcune piste interpretative</vt:lpstr>
      <vt:lpstr>Come cambiano le residenze</vt:lpstr>
      <vt:lpstr>La spesa LTC</vt:lpstr>
      <vt:lpstr>Nella «morsa»…</vt:lpstr>
      <vt:lpstr>Lo slittamento  verso componenti non retribuite del lavoro di cura</vt:lpstr>
      <vt:lpstr>Lo slittamento  verso il lavoro di cura di tipo assistenziale o para-sanitario</vt:lpstr>
      <vt:lpstr>La riduzione del minutaggio assistenziale</vt:lpstr>
      <vt:lpstr>Che fare?</vt:lpstr>
      <vt:lpstr>Che fare?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Costanzo Ranci</dc:creator>
  <cp:lastModifiedBy>Costanzo Ranci</cp:lastModifiedBy>
  <cp:revision>7</cp:revision>
  <dcterms:created xsi:type="dcterms:W3CDTF">2024-02-27T11:26:07Z</dcterms:created>
  <dcterms:modified xsi:type="dcterms:W3CDTF">2024-03-25T08:33:40Z</dcterms:modified>
</cp:coreProperties>
</file>